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9" r:id="rId9"/>
    <p:sldId id="268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90CE5A-E40D-C54F-1384-0FA113959915}" v="343" dt="2025-01-30T22:17:15.669"/>
    <p1510:client id="{CB840735-1CBD-EB8C-B987-AE8C7E5607FA}" v="105" dt="2025-01-30T22:27:51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10" Type="http://schemas.openxmlformats.org/officeDocument/2006/relationships/image" Target="../media/image54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sv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везда: 5 точек 21">
            <a:extLst>
              <a:ext uri="{FF2B5EF4-FFF2-40B4-BE49-F238E27FC236}">
                <a16:creationId xmlns:a16="http://schemas.microsoft.com/office/drawing/2014/main" id="{676AE07B-4827-4947-BFD3-D5D5A1CB0DF3}"/>
              </a:ext>
            </a:extLst>
          </p:cNvPr>
          <p:cNvSpPr/>
          <p:nvPr/>
        </p:nvSpPr>
        <p:spPr>
          <a:xfrm rot="2218911">
            <a:off x="7315677" y="1309025"/>
            <a:ext cx="6281311" cy="5768883"/>
          </a:xfrm>
          <a:prstGeom prst="star5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Звезда: 5 точек 18">
            <a:extLst>
              <a:ext uri="{FF2B5EF4-FFF2-40B4-BE49-F238E27FC236}">
                <a16:creationId xmlns:a16="http://schemas.microsoft.com/office/drawing/2014/main" id="{3264A057-D644-440C-B11A-7151643210C2}"/>
              </a:ext>
            </a:extLst>
          </p:cNvPr>
          <p:cNvSpPr/>
          <p:nvPr/>
        </p:nvSpPr>
        <p:spPr>
          <a:xfrm rot="20879200">
            <a:off x="-1967685" y="-2216518"/>
            <a:ext cx="10769895" cy="9176795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205278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“</a:t>
            </a:r>
            <a:r>
              <a:rPr lang="ru-RU" sz="4800" dirty="0">
                <a:latin typeface="Arial Black" panose="020B0A04020102020204" pitchFamily="34" charset="0"/>
              </a:rPr>
              <a:t>Проклятье лягушачьего рыцаря</a:t>
            </a:r>
            <a:r>
              <a:rPr lang="en-US" sz="4800" dirty="0">
                <a:latin typeface="Arial Black" panose="020B0A04020102020204" pitchFamily="34" charset="0"/>
              </a:rPr>
              <a:t>“</a:t>
            </a:r>
            <a:endParaRPr lang="ru-RU" sz="4800" dirty="0">
              <a:latin typeface="Arial Black" panose="020B0A040201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Авторы: Грунин Кирилл, Татьяна Кочубей, Иванова Альмира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902EA1C-A0AD-43FB-9CC7-D4BBC359E2F1}"/>
              </a:ext>
            </a:extLst>
          </p:cNvPr>
          <p:cNvSpPr/>
          <p:nvPr/>
        </p:nvSpPr>
        <p:spPr>
          <a:xfrm>
            <a:off x="628650" y="485775"/>
            <a:ext cx="1781175" cy="179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85A5725D-B892-4690-BB4F-FF402BACD4C3}"/>
              </a:ext>
            </a:extLst>
          </p:cNvPr>
          <p:cNvSpPr/>
          <p:nvPr/>
        </p:nvSpPr>
        <p:spPr>
          <a:xfrm rot="7558948">
            <a:off x="2409825" y="485775"/>
            <a:ext cx="781050" cy="752475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F809D36D-1029-4394-95C7-CAB6A24AB64F}"/>
              </a:ext>
            </a:extLst>
          </p:cNvPr>
          <p:cNvSpPr/>
          <p:nvPr/>
        </p:nvSpPr>
        <p:spPr>
          <a:xfrm rot="15681472">
            <a:off x="69549" y="1643528"/>
            <a:ext cx="489551" cy="561465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F6F9822-F232-4088-82AB-480506D29E7A}"/>
              </a:ext>
            </a:extLst>
          </p:cNvPr>
          <p:cNvSpPr/>
          <p:nvPr/>
        </p:nvSpPr>
        <p:spPr>
          <a:xfrm>
            <a:off x="2409825" y="1741074"/>
            <a:ext cx="533899" cy="48577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везда: 4 точки 10">
            <a:extLst>
              <a:ext uri="{FF2B5EF4-FFF2-40B4-BE49-F238E27FC236}">
                <a16:creationId xmlns:a16="http://schemas.microsoft.com/office/drawing/2014/main" id="{D65A5213-6B3B-4694-BC3E-F7E04B79D9D8}"/>
              </a:ext>
            </a:extLst>
          </p:cNvPr>
          <p:cNvSpPr/>
          <p:nvPr/>
        </p:nvSpPr>
        <p:spPr>
          <a:xfrm>
            <a:off x="7929200" y="5402810"/>
            <a:ext cx="508952" cy="665654"/>
          </a:xfrm>
          <a:prstGeom prst="star4">
            <a:avLst/>
          </a:prstGeom>
          <a:solidFill>
            <a:schemeClr val="bg1">
              <a:lumMod val="25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Звезда: 4 точки 11">
            <a:extLst>
              <a:ext uri="{FF2B5EF4-FFF2-40B4-BE49-F238E27FC236}">
                <a16:creationId xmlns:a16="http://schemas.microsoft.com/office/drawing/2014/main" id="{54C61231-F4F7-4871-AB18-9015C312EFB8}"/>
              </a:ext>
            </a:extLst>
          </p:cNvPr>
          <p:cNvSpPr/>
          <p:nvPr/>
        </p:nvSpPr>
        <p:spPr>
          <a:xfrm>
            <a:off x="832440" y="215655"/>
            <a:ext cx="315322" cy="379412"/>
          </a:xfrm>
          <a:prstGeom prst="star4">
            <a:avLst/>
          </a:prstGeom>
          <a:solidFill>
            <a:schemeClr val="bg1">
              <a:lumMod val="25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Рисунок 13" descr="Компьютер со сплошной заливкой">
            <a:extLst>
              <a:ext uri="{FF2B5EF4-FFF2-40B4-BE49-F238E27FC236}">
                <a16:creationId xmlns:a16="http://schemas.microsoft.com/office/drawing/2014/main" id="{7C33108B-7D57-4B6D-BE50-56E35E251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9287" y="4781549"/>
            <a:ext cx="2257425" cy="2257425"/>
          </a:xfrm>
          <a:prstGeom prst="rect">
            <a:avLst/>
          </a:prstGeom>
        </p:spPr>
      </p:pic>
      <p:sp>
        <p:nvSpPr>
          <p:cNvPr id="15" name="Звезда: 4 точки 14">
            <a:extLst>
              <a:ext uri="{FF2B5EF4-FFF2-40B4-BE49-F238E27FC236}">
                <a16:creationId xmlns:a16="http://schemas.microsoft.com/office/drawing/2014/main" id="{10FF97DC-F22F-43E7-8F52-4737845530D1}"/>
              </a:ext>
            </a:extLst>
          </p:cNvPr>
          <p:cNvSpPr/>
          <p:nvPr/>
        </p:nvSpPr>
        <p:spPr>
          <a:xfrm>
            <a:off x="8438152" y="5735637"/>
            <a:ext cx="829174" cy="1078403"/>
          </a:xfrm>
          <a:prstGeom prst="star4">
            <a:avLst/>
          </a:prstGeom>
          <a:solidFill>
            <a:schemeClr val="bg1">
              <a:lumMod val="25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Звезда: 4 точки 15">
            <a:extLst>
              <a:ext uri="{FF2B5EF4-FFF2-40B4-BE49-F238E27FC236}">
                <a16:creationId xmlns:a16="http://schemas.microsoft.com/office/drawing/2014/main" id="{3D4E5A37-CFF8-41D1-A868-121F6683A149}"/>
              </a:ext>
            </a:extLst>
          </p:cNvPr>
          <p:cNvSpPr/>
          <p:nvPr/>
        </p:nvSpPr>
        <p:spPr>
          <a:xfrm>
            <a:off x="104276" y="223044"/>
            <a:ext cx="829174" cy="1078403"/>
          </a:xfrm>
          <a:prstGeom prst="star4">
            <a:avLst/>
          </a:prstGeom>
          <a:solidFill>
            <a:schemeClr val="bg1">
              <a:lumMod val="25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оловина рамки 16">
            <a:extLst>
              <a:ext uri="{FF2B5EF4-FFF2-40B4-BE49-F238E27FC236}">
                <a16:creationId xmlns:a16="http://schemas.microsoft.com/office/drawing/2014/main" id="{1A33CCA8-485E-4057-9ED3-46978AFE3B0A}"/>
              </a:ext>
            </a:extLst>
          </p:cNvPr>
          <p:cNvSpPr/>
          <p:nvPr/>
        </p:nvSpPr>
        <p:spPr>
          <a:xfrm>
            <a:off x="933450" y="2398714"/>
            <a:ext cx="2367959" cy="1790701"/>
          </a:xfrm>
          <a:prstGeom prst="halfFrame">
            <a:avLst>
              <a:gd name="adj1" fmla="val 6996"/>
              <a:gd name="adj2" fmla="val 53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Половина рамки 17">
            <a:extLst>
              <a:ext uri="{FF2B5EF4-FFF2-40B4-BE49-F238E27FC236}">
                <a16:creationId xmlns:a16="http://schemas.microsoft.com/office/drawing/2014/main" id="{6EC07052-C872-415A-9188-9460DED47F1D}"/>
              </a:ext>
            </a:extLst>
          </p:cNvPr>
          <p:cNvSpPr/>
          <p:nvPr/>
        </p:nvSpPr>
        <p:spPr>
          <a:xfrm rot="10800000">
            <a:off x="8728666" y="2990848"/>
            <a:ext cx="2367959" cy="1790701"/>
          </a:xfrm>
          <a:prstGeom prst="halfFrame">
            <a:avLst>
              <a:gd name="adj1" fmla="val 6996"/>
              <a:gd name="adj2" fmla="val 53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0" name="Рисунок 19" descr="Звезды со сплошной заливкой">
            <a:extLst>
              <a:ext uri="{FF2B5EF4-FFF2-40B4-BE49-F238E27FC236}">
                <a16:creationId xmlns:a16="http://schemas.microsoft.com/office/drawing/2014/main" id="{6D721892-70AA-4853-8582-1E772529D9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3644" y="2475707"/>
            <a:ext cx="914400" cy="914400"/>
          </a:xfrm>
          <a:prstGeom prst="rect">
            <a:avLst/>
          </a:prstGeom>
        </p:spPr>
      </p:pic>
      <p:pic>
        <p:nvPicPr>
          <p:cNvPr id="21" name="Рисунок 20" descr="Звезды со сплошной заливкой">
            <a:extLst>
              <a:ext uri="{FF2B5EF4-FFF2-40B4-BE49-F238E27FC236}">
                <a16:creationId xmlns:a16="http://schemas.microsoft.com/office/drawing/2014/main" id="{40755489-5C75-40ED-90DA-3C65F3BB2E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5375" y="24309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везда: 5 точек 4">
            <a:extLst>
              <a:ext uri="{FF2B5EF4-FFF2-40B4-BE49-F238E27FC236}">
                <a16:creationId xmlns:a16="http://schemas.microsoft.com/office/drawing/2014/main" id="{08ED600F-2ABD-4920-8B0E-F4A1AA7B20E1}"/>
              </a:ext>
            </a:extLst>
          </p:cNvPr>
          <p:cNvSpPr/>
          <p:nvPr/>
        </p:nvSpPr>
        <p:spPr>
          <a:xfrm rot="5045247">
            <a:off x="6724370" y="748348"/>
            <a:ext cx="5594419" cy="5151719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везда: 5 точек 3">
            <a:extLst>
              <a:ext uri="{FF2B5EF4-FFF2-40B4-BE49-F238E27FC236}">
                <a16:creationId xmlns:a16="http://schemas.microsoft.com/office/drawing/2014/main" id="{BC060B3B-8FB6-4CC8-AAC5-F2DD05656C04}"/>
              </a:ext>
            </a:extLst>
          </p:cNvPr>
          <p:cNvSpPr/>
          <p:nvPr/>
        </p:nvSpPr>
        <p:spPr>
          <a:xfrm rot="3676340">
            <a:off x="-230909" y="-1217408"/>
            <a:ext cx="8426876" cy="8300627"/>
          </a:xfrm>
          <a:prstGeom prst="star5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результатов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3ED3DBE-B426-4229-ADAE-653C50D45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3" y="1333292"/>
            <a:ext cx="6645897" cy="5273668"/>
          </a:xfrm>
        </p:spPr>
      </p:pic>
      <p:pic>
        <p:nvPicPr>
          <p:cNvPr id="6" name="Рисунок 5" descr="Лягушка со сплошной заливкой">
            <a:extLst>
              <a:ext uri="{FF2B5EF4-FFF2-40B4-BE49-F238E27FC236}">
                <a16:creationId xmlns:a16="http://schemas.microsoft.com/office/drawing/2014/main" id="{E227881E-C501-436D-AD0A-26C68765B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975" y="5443538"/>
            <a:ext cx="1485900" cy="1485900"/>
          </a:xfrm>
          <a:prstGeom prst="rect">
            <a:avLst/>
          </a:prstGeom>
        </p:spPr>
      </p:pic>
      <p:pic>
        <p:nvPicPr>
          <p:cNvPr id="8" name="Рисунок 7" descr="Падающая звезда со сплошной заливкой">
            <a:extLst>
              <a:ext uri="{FF2B5EF4-FFF2-40B4-BE49-F238E27FC236}">
                <a16:creationId xmlns:a16="http://schemas.microsoft.com/office/drawing/2014/main" id="{866FFBE0-F900-4AC6-BF59-515A7B22FA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813743">
            <a:off x="10198546" y="118007"/>
            <a:ext cx="1621962" cy="16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4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везда: 5 точек 16">
            <a:extLst>
              <a:ext uri="{FF2B5EF4-FFF2-40B4-BE49-F238E27FC236}">
                <a16:creationId xmlns:a16="http://schemas.microsoft.com/office/drawing/2014/main" id="{01B8E489-E162-40D8-8D71-CD3D616207A7}"/>
              </a:ext>
            </a:extLst>
          </p:cNvPr>
          <p:cNvSpPr/>
          <p:nvPr/>
        </p:nvSpPr>
        <p:spPr>
          <a:xfrm rot="5045247">
            <a:off x="6724370" y="748348"/>
            <a:ext cx="5594419" cy="5151719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везда: 5 точек 15">
            <a:extLst>
              <a:ext uri="{FF2B5EF4-FFF2-40B4-BE49-F238E27FC236}">
                <a16:creationId xmlns:a16="http://schemas.microsoft.com/office/drawing/2014/main" id="{2B2D6184-3B88-4833-9F45-77B006D11918}"/>
              </a:ext>
            </a:extLst>
          </p:cNvPr>
          <p:cNvSpPr/>
          <p:nvPr/>
        </p:nvSpPr>
        <p:spPr>
          <a:xfrm rot="3676340">
            <a:off x="-230909" y="-1217408"/>
            <a:ext cx="8426876" cy="8300627"/>
          </a:xfrm>
          <a:prstGeom prst="star5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89E312-6BC3-4F8C-8F3D-AD77D399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Итоги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F9BF30-B2B4-C550-2599-1D848AA1D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212529"/>
                </a:solidFill>
                <a:ea typeface="+mn-lt"/>
                <a:cs typeface="+mn-lt"/>
              </a:rPr>
              <a:t>Проект достиг своей главной цели — создать рабочий прототип игры, вдохновленной </a:t>
            </a:r>
            <a:r>
              <a:rPr lang="ru-RU" dirty="0" err="1">
                <a:solidFill>
                  <a:srgbClr val="212529"/>
                </a:solidFill>
                <a:ea typeface="+mn-lt"/>
                <a:cs typeface="+mn-lt"/>
              </a:rPr>
              <a:t>Tricky</a:t>
            </a:r>
            <a:r>
              <a:rPr lang="ru-RU" dirty="0">
                <a:solidFill>
                  <a:srgbClr val="212529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212529"/>
                </a:solidFill>
                <a:ea typeface="+mn-lt"/>
                <a:cs typeface="+mn-lt"/>
              </a:rPr>
              <a:t>Castle</a:t>
            </a:r>
            <a:r>
              <a:rPr lang="ru-RU" dirty="0">
                <a:solidFill>
                  <a:srgbClr val="212529"/>
                </a:solidFill>
                <a:ea typeface="+mn-lt"/>
                <a:cs typeface="+mn-lt"/>
              </a:rPr>
              <a:t>. Процесс разработки позволил получить ценный опыт работы с </a:t>
            </a:r>
            <a:r>
              <a:rPr lang="ru-RU" dirty="0" err="1">
                <a:solidFill>
                  <a:srgbClr val="212529"/>
                </a:solidFill>
                <a:ea typeface="+mn-lt"/>
                <a:cs typeface="+mn-lt"/>
              </a:rPr>
              <a:t>Pygame</a:t>
            </a:r>
            <a:r>
              <a:rPr lang="ru-RU" dirty="0">
                <a:solidFill>
                  <a:srgbClr val="212529"/>
                </a:solidFill>
                <a:ea typeface="+mn-lt"/>
                <a:cs typeface="+mn-lt"/>
              </a:rPr>
              <a:t> и создания 2D-игр, а также работе в коллективе.</a:t>
            </a:r>
            <a:endParaRPr lang="ru-RU" dirty="0"/>
          </a:p>
        </p:txBody>
      </p:sp>
      <p:sp>
        <p:nvSpPr>
          <p:cNvPr id="7" name="Дуга 6">
            <a:extLst>
              <a:ext uri="{FF2B5EF4-FFF2-40B4-BE49-F238E27FC236}">
                <a16:creationId xmlns:a16="http://schemas.microsoft.com/office/drawing/2014/main" id="{ADB9DCE4-5D5C-46E9-AC0A-D4497547984B}"/>
              </a:ext>
            </a:extLst>
          </p:cNvPr>
          <p:cNvSpPr/>
          <p:nvPr/>
        </p:nvSpPr>
        <p:spPr>
          <a:xfrm rot="11058422">
            <a:off x="422565" y="4468334"/>
            <a:ext cx="1825794" cy="704545"/>
          </a:xfrm>
          <a:prstGeom prst="arc">
            <a:avLst>
              <a:gd name="adj1" fmla="val 14741583"/>
              <a:gd name="adj2" fmla="val 0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>
            <a:extLst>
              <a:ext uri="{FF2B5EF4-FFF2-40B4-BE49-F238E27FC236}">
                <a16:creationId xmlns:a16="http://schemas.microsoft.com/office/drawing/2014/main" id="{D6A4A23F-492E-445F-94FA-34B5340538AB}"/>
              </a:ext>
            </a:extLst>
          </p:cNvPr>
          <p:cNvSpPr/>
          <p:nvPr/>
        </p:nvSpPr>
        <p:spPr>
          <a:xfrm rot="7889475">
            <a:off x="9494650" y="3892799"/>
            <a:ext cx="1343396" cy="1015943"/>
          </a:xfrm>
          <a:prstGeom prst="arc">
            <a:avLst>
              <a:gd name="adj1" fmla="val 14741583"/>
              <a:gd name="adj2" fmla="val 20910274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Дуга 8">
            <a:extLst>
              <a:ext uri="{FF2B5EF4-FFF2-40B4-BE49-F238E27FC236}">
                <a16:creationId xmlns:a16="http://schemas.microsoft.com/office/drawing/2014/main" id="{8997E36D-A342-47AA-A03B-D87890A0E738}"/>
              </a:ext>
            </a:extLst>
          </p:cNvPr>
          <p:cNvSpPr/>
          <p:nvPr/>
        </p:nvSpPr>
        <p:spPr>
          <a:xfrm rot="20331677">
            <a:off x="4503550" y="4312635"/>
            <a:ext cx="1343396" cy="1015943"/>
          </a:xfrm>
          <a:prstGeom prst="arc">
            <a:avLst>
              <a:gd name="adj1" fmla="val 14741583"/>
              <a:gd name="adj2" fmla="val 20910274"/>
            </a:avLst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74FF182B-E5AC-4585-9E29-3BA1EFAEC9D2}"/>
              </a:ext>
            </a:extLst>
          </p:cNvPr>
          <p:cNvCxnSpPr/>
          <p:nvPr/>
        </p:nvCxnSpPr>
        <p:spPr>
          <a:xfrm flipV="1">
            <a:off x="1752600" y="4820606"/>
            <a:ext cx="847725" cy="294319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3E0462C-FB80-48E1-8F1F-A0BD04B4EE7E}"/>
              </a:ext>
            </a:extLst>
          </p:cNvPr>
          <p:cNvCxnSpPr>
            <a:cxnSpLocks/>
          </p:cNvCxnSpPr>
          <p:nvPr/>
        </p:nvCxnSpPr>
        <p:spPr>
          <a:xfrm flipV="1">
            <a:off x="2914650" y="4624171"/>
            <a:ext cx="727945" cy="81179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383FB1C-73D4-4511-9F83-1A87226EB7C4}"/>
              </a:ext>
            </a:extLst>
          </p:cNvPr>
          <p:cNvCxnSpPr>
            <a:cxnSpLocks/>
          </p:cNvCxnSpPr>
          <p:nvPr/>
        </p:nvCxnSpPr>
        <p:spPr>
          <a:xfrm flipV="1">
            <a:off x="3941697" y="4486275"/>
            <a:ext cx="723963" cy="123826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86F5544C-DF2D-4D14-AD9F-A02C15BF0B16}"/>
              </a:ext>
            </a:extLst>
          </p:cNvPr>
          <p:cNvCxnSpPr>
            <a:cxnSpLocks/>
          </p:cNvCxnSpPr>
          <p:nvPr/>
        </p:nvCxnSpPr>
        <p:spPr>
          <a:xfrm>
            <a:off x="5852783" y="4577719"/>
            <a:ext cx="626255" cy="428624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C1C06D9-2B8F-4001-894E-059DC561C68C}"/>
              </a:ext>
            </a:extLst>
          </p:cNvPr>
          <p:cNvCxnSpPr>
            <a:cxnSpLocks/>
          </p:cNvCxnSpPr>
          <p:nvPr/>
        </p:nvCxnSpPr>
        <p:spPr>
          <a:xfrm>
            <a:off x="6601485" y="5068256"/>
            <a:ext cx="780390" cy="46669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EB6C9C2-7E7C-4DCA-BBB6-1F53B6353CFE}"/>
              </a:ext>
            </a:extLst>
          </p:cNvPr>
          <p:cNvCxnSpPr>
            <a:cxnSpLocks/>
          </p:cNvCxnSpPr>
          <p:nvPr/>
        </p:nvCxnSpPr>
        <p:spPr>
          <a:xfrm flipV="1">
            <a:off x="7506327" y="5068256"/>
            <a:ext cx="571932" cy="85247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8D23710-DDDA-47F3-920B-93799C649282}"/>
              </a:ext>
            </a:extLst>
          </p:cNvPr>
          <p:cNvCxnSpPr>
            <a:cxnSpLocks/>
          </p:cNvCxnSpPr>
          <p:nvPr/>
        </p:nvCxnSpPr>
        <p:spPr>
          <a:xfrm flipV="1">
            <a:off x="8219750" y="4820606"/>
            <a:ext cx="626255" cy="23384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Дуга 29">
            <a:extLst>
              <a:ext uri="{FF2B5EF4-FFF2-40B4-BE49-F238E27FC236}">
                <a16:creationId xmlns:a16="http://schemas.microsoft.com/office/drawing/2014/main" id="{4F161456-3848-4317-8502-18EAE69316DF}"/>
              </a:ext>
            </a:extLst>
          </p:cNvPr>
          <p:cNvSpPr/>
          <p:nvPr/>
        </p:nvSpPr>
        <p:spPr>
          <a:xfrm rot="21210222">
            <a:off x="8570206" y="4796665"/>
            <a:ext cx="1278473" cy="669793"/>
          </a:xfrm>
          <a:prstGeom prst="arc">
            <a:avLst>
              <a:gd name="adj1" fmla="val 14741583"/>
              <a:gd name="adj2" fmla="val 20501536"/>
            </a:avLst>
          </a:prstGeom>
          <a:noFill/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 descr="Отправить со сплошной заливкой">
            <a:extLst>
              <a:ext uri="{FF2B5EF4-FFF2-40B4-BE49-F238E27FC236}">
                <a16:creationId xmlns:a16="http://schemas.microsoft.com/office/drawing/2014/main" id="{698116BE-6F2C-4577-B78B-E957BC4570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9400" y="37503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5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везда: 5 точек 13">
            <a:extLst>
              <a:ext uri="{FF2B5EF4-FFF2-40B4-BE49-F238E27FC236}">
                <a16:creationId xmlns:a16="http://schemas.microsoft.com/office/drawing/2014/main" id="{AA10C6B4-1FCF-428C-AC70-F21918672E73}"/>
              </a:ext>
            </a:extLst>
          </p:cNvPr>
          <p:cNvSpPr/>
          <p:nvPr/>
        </p:nvSpPr>
        <p:spPr>
          <a:xfrm rot="5045247">
            <a:off x="6724370" y="748348"/>
            <a:ext cx="5594419" cy="5151719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везда: 5 точек 10">
            <a:extLst>
              <a:ext uri="{FF2B5EF4-FFF2-40B4-BE49-F238E27FC236}">
                <a16:creationId xmlns:a16="http://schemas.microsoft.com/office/drawing/2014/main" id="{CB3FD405-5377-45EE-B48C-668A86941E0E}"/>
              </a:ext>
            </a:extLst>
          </p:cNvPr>
          <p:cNvSpPr/>
          <p:nvPr/>
        </p:nvSpPr>
        <p:spPr>
          <a:xfrm rot="3676340">
            <a:off x="-230909" y="-1217408"/>
            <a:ext cx="8426876" cy="8300627"/>
          </a:xfrm>
          <a:prstGeom prst="star5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C939C4-7113-1754-2CFB-0A599BAB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38201" y="1724025"/>
            <a:ext cx="10877551" cy="4681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657600" lvl="8" indent="0">
              <a:buNone/>
            </a:pPr>
            <a:r>
              <a:rPr lang="ru-RU" sz="7200" dirty="0">
                <a:latin typeface="Arial Black" panose="020B0A04020102020204" pitchFamily="34" charset="0"/>
              </a:rPr>
              <a:t>Спасибо за внимание!!</a:t>
            </a:r>
          </a:p>
        </p:txBody>
      </p:sp>
      <p:sp>
        <p:nvSpPr>
          <p:cNvPr id="4" name="Половина рамки 3">
            <a:extLst>
              <a:ext uri="{FF2B5EF4-FFF2-40B4-BE49-F238E27FC236}">
                <a16:creationId xmlns:a16="http://schemas.microsoft.com/office/drawing/2014/main" id="{FAB3ED82-AC21-4C7B-88E1-F678A5A6F9CE}"/>
              </a:ext>
            </a:extLst>
          </p:cNvPr>
          <p:cNvSpPr/>
          <p:nvPr/>
        </p:nvSpPr>
        <p:spPr>
          <a:xfrm>
            <a:off x="1971675" y="1171574"/>
            <a:ext cx="3238500" cy="2162176"/>
          </a:xfrm>
          <a:prstGeom prst="halfFrame">
            <a:avLst>
              <a:gd name="adj1" fmla="val 6996"/>
              <a:gd name="adj2" fmla="val 53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Половина рамки 4">
            <a:extLst>
              <a:ext uri="{FF2B5EF4-FFF2-40B4-BE49-F238E27FC236}">
                <a16:creationId xmlns:a16="http://schemas.microsoft.com/office/drawing/2014/main" id="{C60433A6-026D-4693-8612-CB81D8F5474A}"/>
              </a:ext>
            </a:extLst>
          </p:cNvPr>
          <p:cNvSpPr/>
          <p:nvPr/>
        </p:nvSpPr>
        <p:spPr>
          <a:xfrm rot="10800000">
            <a:off x="7010400" y="1979612"/>
            <a:ext cx="3028950" cy="2162177"/>
          </a:xfrm>
          <a:prstGeom prst="halfFrame">
            <a:avLst>
              <a:gd name="adj1" fmla="val 6996"/>
              <a:gd name="adj2" fmla="val 53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6" name="Рисунок 5" descr="Компьютер со сплошной заливкой">
            <a:extLst>
              <a:ext uri="{FF2B5EF4-FFF2-40B4-BE49-F238E27FC236}">
                <a16:creationId xmlns:a16="http://schemas.microsoft.com/office/drawing/2014/main" id="{D2AFBD6A-0B59-4D7F-B3AB-94555C077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5" y="-285750"/>
            <a:ext cx="1733550" cy="1733550"/>
          </a:xfrm>
          <a:prstGeom prst="rect">
            <a:avLst/>
          </a:prstGeom>
        </p:spPr>
      </p:pic>
      <p:pic>
        <p:nvPicPr>
          <p:cNvPr id="7" name="Рисунок 6" descr="Компьютер со сплошной заливкой">
            <a:extLst>
              <a:ext uri="{FF2B5EF4-FFF2-40B4-BE49-F238E27FC236}">
                <a16:creationId xmlns:a16="http://schemas.microsoft.com/office/drawing/2014/main" id="{4E2EDCD9-14E3-48CE-AFAD-714AB7D79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993981" y="4337255"/>
            <a:ext cx="1733550" cy="1733550"/>
          </a:xfrm>
          <a:prstGeom prst="rect">
            <a:avLst/>
          </a:prstGeom>
        </p:spPr>
      </p:pic>
      <p:pic>
        <p:nvPicPr>
          <p:cNvPr id="9" name="Рисунок 8" descr="Фейерверки со сплошной заливкой">
            <a:extLst>
              <a:ext uri="{FF2B5EF4-FFF2-40B4-BE49-F238E27FC236}">
                <a16:creationId xmlns:a16="http://schemas.microsoft.com/office/drawing/2014/main" id="{5961CBE5-7E89-40A5-B9D6-2308E77EA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019" y="3429000"/>
            <a:ext cx="2088356" cy="2088356"/>
          </a:xfrm>
          <a:prstGeom prst="rect">
            <a:avLst/>
          </a:prstGeom>
        </p:spPr>
      </p:pic>
      <p:pic>
        <p:nvPicPr>
          <p:cNvPr id="10" name="Рисунок 9" descr="Фейерверки со сплошной заливкой">
            <a:extLst>
              <a:ext uri="{FF2B5EF4-FFF2-40B4-BE49-F238E27FC236}">
                <a16:creationId xmlns:a16="http://schemas.microsoft.com/office/drawing/2014/main" id="{0B125108-6393-4DD3-93CD-830EBF43BF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99662">
            <a:off x="2803922" y="4925019"/>
            <a:ext cx="1184673" cy="1184673"/>
          </a:xfrm>
          <a:prstGeom prst="rect">
            <a:avLst/>
          </a:prstGeom>
        </p:spPr>
      </p:pic>
      <p:pic>
        <p:nvPicPr>
          <p:cNvPr id="12" name="Рисунок 11" descr="Падающая звезда со сплошной заливкой">
            <a:extLst>
              <a:ext uri="{FF2B5EF4-FFF2-40B4-BE49-F238E27FC236}">
                <a16:creationId xmlns:a16="http://schemas.microsoft.com/office/drawing/2014/main" id="{8BA1938F-B083-4A63-AFF5-DFA6E420C7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813743">
            <a:off x="9141009" y="613092"/>
            <a:ext cx="1310906" cy="1310906"/>
          </a:xfrm>
          <a:prstGeom prst="rect">
            <a:avLst/>
          </a:prstGeom>
        </p:spPr>
      </p:pic>
      <p:pic>
        <p:nvPicPr>
          <p:cNvPr id="13" name="Рисунок 12" descr="Падающая звезда со сплошной заливкой">
            <a:extLst>
              <a:ext uri="{FF2B5EF4-FFF2-40B4-BE49-F238E27FC236}">
                <a16:creationId xmlns:a16="http://schemas.microsoft.com/office/drawing/2014/main" id="{E4EC70F8-82FE-442E-87EB-0D36F79C7E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664801">
            <a:off x="9452389" y="1379337"/>
            <a:ext cx="656176" cy="656176"/>
          </a:xfrm>
          <a:prstGeom prst="rect">
            <a:avLst/>
          </a:prstGeom>
        </p:spPr>
      </p:pic>
      <p:pic>
        <p:nvPicPr>
          <p:cNvPr id="15" name="Рисунок 14" descr="Лягушка со сплошной заливкой">
            <a:extLst>
              <a:ext uri="{FF2B5EF4-FFF2-40B4-BE49-F238E27FC236}">
                <a16:creationId xmlns:a16="http://schemas.microsoft.com/office/drawing/2014/main" id="{643F523B-03AF-4343-BF22-ABB9076E72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8109133" y="3879402"/>
            <a:ext cx="1435159" cy="143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4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Звезда: 5 точек 16">
            <a:extLst>
              <a:ext uri="{FF2B5EF4-FFF2-40B4-BE49-F238E27FC236}">
                <a16:creationId xmlns:a16="http://schemas.microsoft.com/office/drawing/2014/main" id="{772040FE-EC46-4474-961B-771E1892B466}"/>
              </a:ext>
            </a:extLst>
          </p:cNvPr>
          <p:cNvSpPr/>
          <p:nvPr/>
        </p:nvSpPr>
        <p:spPr>
          <a:xfrm rot="2218911">
            <a:off x="7315677" y="1309025"/>
            <a:ext cx="6281311" cy="5768883"/>
          </a:xfrm>
          <a:prstGeom prst="star5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везда: 5 точек 3">
            <a:extLst>
              <a:ext uri="{FF2B5EF4-FFF2-40B4-BE49-F238E27FC236}">
                <a16:creationId xmlns:a16="http://schemas.microsoft.com/office/drawing/2014/main" id="{1EB2015E-0DAA-424E-9956-4F39A5CBE412}"/>
              </a:ext>
            </a:extLst>
          </p:cNvPr>
          <p:cNvSpPr/>
          <p:nvPr/>
        </p:nvSpPr>
        <p:spPr>
          <a:xfrm rot="20879200">
            <a:off x="-1967685" y="-2216518"/>
            <a:ext cx="10769895" cy="9176795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9DD4DF-CA4A-4523-AE30-D67E2A602C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68" y="1119031"/>
            <a:ext cx="4832286" cy="46525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CED8D73-7EFC-EBEC-C130-3C8701EC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777" y="1509734"/>
            <a:ext cx="5536397" cy="39352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600" dirty="0"/>
              <a:t>Разработать функциональную игру, основанную на библиотеке питона </a:t>
            </a:r>
            <a:r>
              <a:rPr lang="ru-RU" sz="2600" dirty="0" err="1"/>
              <a:t>pygame</a:t>
            </a:r>
            <a:r>
              <a:rPr lang="ru-RU" sz="2600" dirty="0"/>
              <a:t>. </a:t>
            </a:r>
            <a:r>
              <a:rPr lang="ru-RU" sz="2600" dirty="0">
                <a:ea typeface="+mn-lt"/>
                <a:cs typeface="+mn-lt"/>
              </a:rPr>
              <a:t>Игрок должен иметь возможность перемещаться по уровню, избегать препятствий и достичь выхода. Цель проекта направлена на создание </a:t>
            </a:r>
            <a:r>
              <a:rPr lang="ru-RU" sz="2600" dirty="0" err="1">
                <a:ea typeface="+mn-lt"/>
                <a:cs typeface="+mn-lt"/>
              </a:rPr>
              <a:t>играбельного</a:t>
            </a:r>
            <a:r>
              <a:rPr lang="ru-RU" sz="2600" dirty="0">
                <a:ea typeface="+mn-lt"/>
                <a:cs typeface="+mn-lt"/>
              </a:rPr>
              <a:t> прототипа, а не финальной версии игры.</a:t>
            </a:r>
            <a:endParaRPr lang="ru-RU" sz="2600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8B8AF85-0B48-48A0-9783-81B3A6221A40}"/>
              </a:ext>
            </a:extLst>
          </p:cNvPr>
          <p:cNvSpPr txBox="1">
            <a:spLocks/>
          </p:cNvSpPr>
          <p:nvPr/>
        </p:nvSpPr>
        <p:spPr>
          <a:xfrm>
            <a:off x="680291" y="1380387"/>
            <a:ext cx="3240506" cy="406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FFFFF"/>
                </a:solidFill>
                <a:latin typeface="Arial Black" panose="020B0A04020102020204" pitchFamily="34" charset="0"/>
              </a:rPr>
              <a:t>Цель проекта</a:t>
            </a:r>
          </a:p>
        </p:txBody>
      </p:sp>
      <p:pic>
        <p:nvPicPr>
          <p:cNvPr id="7" name="Рисунок 6" descr="Облачные вычисления со сплошной заливкой">
            <a:extLst>
              <a:ext uri="{FF2B5EF4-FFF2-40B4-BE49-F238E27FC236}">
                <a16:creationId xmlns:a16="http://schemas.microsoft.com/office/drawing/2014/main" id="{99507A31-DBBF-47EC-BA02-530EC7818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2587" y="2435097"/>
            <a:ext cx="914400" cy="914400"/>
          </a:xfrm>
          <a:prstGeom prst="rect">
            <a:avLst/>
          </a:prstGeom>
        </p:spPr>
      </p:pic>
      <p:pic>
        <p:nvPicPr>
          <p:cNvPr id="16" name="Рисунок 15" descr="Заставка со сплошной заливкой">
            <a:extLst>
              <a:ext uri="{FF2B5EF4-FFF2-40B4-BE49-F238E27FC236}">
                <a16:creationId xmlns:a16="http://schemas.microsoft.com/office/drawing/2014/main" id="{5C76FAF4-238F-43D9-A021-D010C1B006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13750">
            <a:off x="682289" y="4565013"/>
            <a:ext cx="1121773" cy="1121773"/>
          </a:xfrm>
          <a:prstGeom prst="rect">
            <a:avLst/>
          </a:prstGeom>
        </p:spPr>
      </p:pic>
      <p:pic>
        <p:nvPicPr>
          <p:cNvPr id="18" name="Рисунок 17" descr="Звезда со сплошной заливкой">
            <a:extLst>
              <a:ext uri="{FF2B5EF4-FFF2-40B4-BE49-F238E27FC236}">
                <a16:creationId xmlns:a16="http://schemas.microsoft.com/office/drawing/2014/main" id="{48669875-4931-4798-B2B3-A126DEC2C2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559486">
            <a:off x="4546270" y="4665528"/>
            <a:ext cx="795786" cy="795786"/>
          </a:xfrm>
          <a:prstGeom prst="rect">
            <a:avLst/>
          </a:prstGeom>
        </p:spPr>
      </p:pic>
      <p:pic>
        <p:nvPicPr>
          <p:cNvPr id="19" name="Рисунок 18" descr="Звезда со сплошной заливкой">
            <a:extLst>
              <a:ext uri="{FF2B5EF4-FFF2-40B4-BE49-F238E27FC236}">
                <a16:creationId xmlns:a16="http://schemas.microsoft.com/office/drawing/2014/main" id="{D0C76D9A-17E8-4635-844E-D83A5EE973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27992">
            <a:off x="185986" y="1293732"/>
            <a:ext cx="690441" cy="690441"/>
          </a:xfrm>
          <a:prstGeom prst="rect">
            <a:avLst/>
          </a:prstGeom>
        </p:spPr>
      </p:pic>
      <p:pic>
        <p:nvPicPr>
          <p:cNvPr id="20" name="Рисунок 19" descr="Звезда со сплошной заливкой">
            <a:extLst>
              <a:ext uri="{FF2B5EF4-FFF2-40B4-BE49-F238E27FC236}">
                <a16:creationId xmlns:a16="http://schemas.microsoft.com/office/drawing/2014/main" id="{E44A9609-2684-4850-A500-306EAB5BAA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559486">
            <a:off x="554768" y="712193"/>
            <a:ext cx="895544" cy="8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5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Звезда: 5 точек 10">
            <a:extLst>
              <a:ext uri="{FF2B5EF4-FFF2-40B4-BE49-F238E27FC236}">
                <a16:creationId xmlns:a16="http://schemas.microsoft.com/office/drawing/2014/main" id="{7AEECED6-63C1-463D-894C-E60665598716}"/>
              </a:ext>
            </a:extLst>
          </p:cNvPr>
          <p:cNvSpPr/>
          <p:nvPr/>
        </p:nvSpPr>
        <p:spPr>
          <a:xfrm rot="7546204">
            <a:off x="-477196" y="-956506"/>
            <a:ext cx="6631643" cy="6466553"/>
          </a:xfrm>
          <a:prstGeom prst="star5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8FCF6-9BEF-592A-EC6B-6DBF80A3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5" y="3415754"/>
            <a:ext cx="9471956" cy="113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Используемые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технологии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4C12A-25BA-4654-DD1C-F4D2D8590917}"/>
              </a:ext>
            </a:extLst>
          </p:cNvPr>
          <p:cNvSpPr txBox="1"/>
          <p:nvPr/>
        </p:nvSpPr>
        <p:spPr>
          <a:xfrm>
            <a:off x="1289304" y="4612943"/>
            <a:ext cx="7745969" cy="140822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Pygame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Pytmx</a:t>
            </a:r>
            <a:r>
              <a:rPr lang="en-US" sz="2000" dirty="0"/>
              <a:t> (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импортирования</a:t>
            </a:r>
            <a:r>
              <a:rPr lang="en-US" sz="2000" dirty="0"/>
              <a:t> </a:t>
            </a:r>
            <a:r>
              <a:rPr lang="en-US" sz="2000" dirty="0" err="1"/>
              <a:t>уровней</a:t>
            </a:r>
            <a:r>
              <a:rPr lang="en-US" sz="2000" dirty="0"/>
              <a:t> </a:t>
            </a:r>
            <a:r>
              <a:rPr lang="en-US" sz="2000" dirty="0" err="1"/>
              <a:t>из</a:t>
            </a:r>
            <a:r>
              <a:rPr lang="en-US" sz="2000" dirty="0"/>
              <a:t> </a:t>
            </a:r>
            <a:r>
              <a:rPr lang="en-US" sz="2000" dirty="0" err="1"/>
              <a:t>TiledMap</a:t>
            </a:r>
            <a:r>
              <a:rPr lang="en-US" sz="2000" dirty="0"/>
              <a:t>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Sqlite</a:t>
            </a:r>
            <a:r>
              <a:rPr lang="en-US" sz="2000" dirty="0"/>
              <a:t> (</a:t>
            </a:r>
            <a:r>
              <a:rPr lang="ru-RU" sz="2000" dirty="0"/>
              <a:t>Для работы с базой данных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Sys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Time (</a:t>
            </a:r>
            <a:r>
              <a:rPr lang="ru-RU" sz="2000" dirty="0"/>
              <a:t>для работы со временем анимации)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Random</a:t>
            </a:r>
            <a:endParaRPr lang="ru-RU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Рисунок 5" descr="Заставка со сплошной заливкой">
            <a:extLst>
              <a:ext uri="{FF2B5EF4-FFF2-40B4-BE49-F238E27FC236}">
                <a16:creationId xmlns:a16="http://schemas.microsoft.com/office/drawing/2014/main" id="{D9AACC99-D6C2-40F1-8F6F-AA72EE15A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112633">
            <a:off x="742951" y="702131"/>
            <a:ext cx="914400" cy="914400"/>
          </a:xfrm>
          <a:prstGeom prst="rect">
            <a:avLst/>
          </a:prstGeom>
        </p:spPr>
      </p:pic>
      <p:pic>
        <p:nvPicPr>
          <p:cNvPr id="8" name="Рисунок 7" descr="Квадратная академическая шапочка со сплошной заливкой">
            <a:extLst>
              <a:ext uri="{FF2B5EF4-FFF2-40B4-BE49-F238E27FC236}">
                <a16:creationId xmlns:a16="http://schemas.microsoft.com/office/drawing/2014/main" id="{386E83F8-E4BC-4A9F-BBFC-622AB97A99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95386">
            <a:off x="8468238" y="813359"/>
            <a:ext cx="914400" cy="914400"/>
          </a:xfrm>
          <a:prstGeom prst="rect">
            <a:avLst/>
          </a:prstGeom>
        </p:spPr>
      </p:pic>
      <p:pic>
        <p:nvPicPr>
          <p:cNvPr id="13" name="Рисунок 12" descr="Компьютер со сплошной заливкой">
            <a:extLst>
              <a:ext uri="{FF2B5EF4-FFF2-40B4-BE49-F238E27FC236}">
                <a16:creationId xmlns:a16="http://schemas.microsoft.com/office/drawing/2014/main" id="{70A4E597-8D50-43BF-AE85-FA65FCC69A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6171" y="5078166"/>
            <a:ext cx="1395504" cy="1395504"/>
          </a:xfrm>
          <a:prstGeom prst="rect">
            <a:avLst/>
          </a:prstGeom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548" y="976906"/>
            <a:ext cx="3758155" cy="247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76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3672"/>
            <a:ext cx="12191999" cy="7191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2A134-B39D-A269-26D2-EEBD399D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bg1">
                    <a:lumMod val="25000"/>
                  </a:schemeClr>
                </a:solidFill>
                <a:latin typeface="Arial Black" panose="020B0A04020102020204" pitchFamily="34" charset="0"/>
              </a:rPr>
              <a:t>Стартовое</a:t>
            </a:r>
            <a:r>
              <a:rPr lang="en-US" sz="3600" dirty="0">
                <a:solidFill>
                  <a:schemeClr val="bg1">
                    <a:lumMod val="2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600" dirty="0" err="1">
                <a:solidFill>
                  <a:schemeClr val="bg1">
                    <a:lumMod val="25000"/>
                  </a:schemeClr>
                </a:solidFill>
                <a:latin typeface="Arial Black" panose="020B0A04020102020204" pitchFamily="34" charset="0"/>
              </a:rPr>
              <a:t>меню</a:t>
            </a:r>
            <a:endParaRPr lang="en-US" sz="3600" dirty="0">
              <a:solidFill>
                <a:schemeClr val="bg1">
                  <a:lumMod val="2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гровой контроллер со сплошной заливкой">
            <a:extLst>
              <a:ext uri="{FF2B5EF4-FFF2-40B4-BE49-F238E27FC236}">
                <a16:creationId xmlns:a16="http://schemas.microsoft.com/office/drawing/2014/main" id="{8D02517D-6BC0-4ACB-BC73-5E0911D767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2325" y="5397904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2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Звезда: 5 точек 7">
            <a:extLst>
              <a:ext uri="{FF2B5EF4-FFF2-40B4-BE49-F238E27FC236}">
                <a16:creationId xmlns:a16="http://schemas.microsoft.com/office/drawing/2014/main" id="{411937C0-F392-4E36-BC1F-3CAB1A0F4C03}"/>
              </a:ext>
            </a:extLst>
          </p:cNvPr>
          <p:cNvSpPr/>
          <p:nvPr/>
        </p:nvSpPr>
        <p:spPr>
          <a:xfrm rot="871151">
            <a:off x="7326200" y="-987101"/>
            <a:ext cx="6281311" cy="5768883"/>
          </a:xfrm>
          <a:prstGeom prst="star5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9E6C5-07BA-59E8-07FF-C81C80AE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543" y="241857"/>
            <a:ext cx="3091607" cy="1655483"/>
          </a:xfrm>
        </p:spPr>
        <p:txBody>
          <a:bodyPr anchor="b">
            <a:normAutofit/>
          </a:bodyPr>
          <a:lstStyle/>
          <a:p>
            <a:r>
              <a:rPr lang="ru-RU" sz="4000" dirty="0">
                <a:latin typeface="Arial Black" panose="020B0A04020102020204" pitchFamily="34" charset="0"/>
              </a:rPr>
              <a:t>Выбор уровня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 descr="Падающая звезда со сплошной заливкой">
            <a:extLst>
              <a:ext uri="{FF2B5EF4-FFF2-40B4-BE49-F238E27FC236}">
                <a16:creationId xmlns:a16="http://schemas.microsoft.com/office/drawing/2014/main" id="{7088DD4F-9F40-461D-9BB7-4BCFD385DF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43530">
            <a:off x="10061665" y="413495"/>
            <a:ext cx="1101634" cy="110163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2900"/>
            <a:ext cx="8115296" cy="675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везда: 5 точек 8">
            <a:extLst>
              <a:ext uri="{FF2B5EF4-FFF2-40B4-BE49-F238E27FC236}">
                <a16:creationId xmlns:a16="http://schemas.microsoft.com/office/drawing/2014/main" id="{E7D70D7D-3B9D-4BEF-9BA6-463501173131}"/>
              </a:ext>
            </a:extLst>
          </p:cNvPr>
          <p:cNvSpPr/>
          <p:nvPr/>
        </p:nvSpPr>
        <p:spPr>
          <a:xfrm rot="3651257">
            <a:off x="8095828" y="4072083"/>
            <a:ext cx="2728118" cy="2469919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 descr="Лягушка со сплошной заливкой">
            <a:extLst>
              <a:ext uri="{FF2B5EF4-FFF2-40B4-BE49-F238E27FC236}">
                <a16:creationId xmlns:a16="http://schemas.microsoft.com/office/drawing/2014/main" id="{EE1F604B-FB27-4166-B2A8-B828545F2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3159" y="-216368"/>
            <a:ext cx="1180680" cy="11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2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везда: 5 точек 20">
            <a:extLst>
              <a:ext uri="{FF2B5EF4-FFF2-40B4-BE49-F238E27FC236}">
                <a16:creationId xmlns:a16="http://schemas.microsoft.com/office/drawing/2014/main" id="{26F76350-A3F4-4722-A3C5-122D1C5FAD67}"/>
              </a:ext>
            </a:extLst>
          </p:cNvPr>
          <p:cNvSpPr/>
          <p:nvPr/>
        </p:nvSpPr>
        <p:spPr>
          <a:xfrm rot="5045247">
            <a:off x="6724370" y="748348"/>
            <a:ext cx="5594419" cy="5151719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Звезда: 5 точек 19">
            <a:extLst>
              <a:ext uri="{FF2B5EF4-FFF2-40B4-BE49-F238E27FC236}">
                <a16:creationId xmlns:a16="http://schemas.microsoft.com/office/drawing/2014/main" id="{4B699B0D-33FB-41C9-8E9E-8BEBD2BF9074}"/>
              </a:ext>
            </a:extLst>
          </p:cNvPr>
          <p:cNvSpPr/>
          <p:nvPr/>
        </p:nvSpPr>
        <p:spPr>
          <a:xfrm rot="3676340">
            <a:off x="-230909" y="-1217408"/>
            <a:ext cx="8426876" cy="8300627"/>
          </a:xfrm>
          <a:prstGeom prst="star5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20C97-812E-6DD1-62C9-3B021C92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Главный персонаж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9FE8F1-A13B-49C7-A45A-F3B5A9D7EF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295" y="2651126"/>
            <a:ext cx="4043135" cy="31861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Овал 9">
            <a:extLst>
              <a:ext uri="{FF2B5EF4-FFF2-40B4-BE49-F238E27FC236}">
                <a16:creationId xmlns:a16="http://schemas.microsoft.com/office/drawing/2014/main" id="{E75D24D2-BBF3-4694-9F43-6A3A959F36A2}"/>
              </a:ext>
            </a:extLst>
          </p:cNvPr>
          <p:cNvSpPr/>
          <p:nvPr/>
        </p:nvSpPr>
        <p:spPr>
          <a:xfrm>
            <a:off x="11068050" y="1960562"/>
            <a:ext cx="838200" cy="812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493D7D8-543F-47D3-A0B1-E6C0DAC901F7}"/>
              </a:ext>
            </a:extLst>
          </p:cNvPr>
          <p:cNvSpPr/>
          <p:nvPr/>
        </p:nvSpPr>
        <p:spPr>
          <a:xfrm>
            <a:off x="10687049" y="1978025"/>
            <a:ext cx="238125" cy="231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0C6D5CE-2C79-461B-83C4-21688DDE3469}"/>
              </a:ext>
            </a:extLst>
          </p:cNvPr>
          <p:cNvSpPr/>
          <p:nvPr/>
        </p:nvSpPr>
        <p:spPr>
          <a:xfrm>
            <a:off x="11487150" y="1228724"/>
            <a:ext cx="238125" cy="231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везда: 4 точки 12">
            <a:extLst>
              <a:ext uri="{FF2B5EF4-FFF2-40B4-BE49-F238E27FC236}">
                <a16:creationId xmlns:a16="http://schemas.microsoft.com/office/drawing/2014/main" id="{2141F097-178B-4B99-ACE3-763F8B644A01}"/>
              </a:ext>
            </a:extLst>
          </p:cNvPr>
          <p:cNvSpPr/>
          <p:nvPr/>
        </p:nvSpPr>
        <p:spPr>
          <a:xfrm>
            <a:off x="10820399" y="1243012"/>
            <a:ext cx="666751" cy="823913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везда: 4 точки 13">
            <a:extLst>
              <a:ext uri="{FF2B5EF4-FFF2-40B4-BE49-F238E27FC236}">
                <a16:creationId xmlns:a16="http://schemas.microsoft.com/office/drawing/2014/main" id="{116ECC51-A6BB-4750-ABF2-4E3803C3E92E}"/>
              </a:ext>
            </a:extLst>
          </p:cNvPr>
          <p:cNvSpPr/>
          <p:nvPr/>
        </p:nvSpPr>
        <p:spPr>
          <a:xfrm>
            <a:off x="11748860" y="2660650"/>
            <a:ext cx="443140" cy="5445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933996" y="1545154"/>
            <a:ext cx="6673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Главным персонажем в нашей игре является лягушонок. Он</a:t>
            </a:r>
          </a:p>
          <a:p>
            <a:r>
              <a:rPr lang="ru-RU" dirty="0"/>
              <a:t>имеет три состояния: прыжок, бег и смерть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0" y="1536698"/>
            <a:ext cx="1114428" cy="1114428"/>
          </a:xfrm>
        </p:spPr>
      </p:pic>
      <p:sp>
        <p:nvSpPr>
          <p:cNvPr id="8" name="TextBox 7"/>
          <p:cNvSpPr txBox="1"/>
          <p:nvPr/>
        </p:nvSpPr>
        <p:spPr>
          <a:xfrm>
            <a:off x="598811" y="3463391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Прыжок: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14" y="4108816"/>
            <a:ext cx="1256962" cy="125696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78" y="4137811"/>
            <a:ext cx="1198971" cy="11989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31618" y="346339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Бег: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399" y="3463391"/>
            <a:ext cx="105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Смерть: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35" y="3862008"/>
            <a:ext cx="1491634" cy="175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3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везда: 5 точек 13">
            <a:extLst>
              <a:ext uri="{FF2B5EF4-FFF2-40B4-BE49-F238E27FC236}">
                <a16:creationId xmlns:a16="http://schemas.microsoft.com/office/drawing/2014/main" id="{16CA90C7-79E8-4058-A55E-83944C99C8BC}"/>
              </a:ext>
            </a:extLst>
          </p:cNvPr>
          <p:cNvSpPr/>
          <p:nvPr/>
        </p:nvSpPr>
        <p:spPr>
          <a:xfrm rot="3676340">
            <a:off x="-230909" y="-1217408"/>
            <a:ext cx="8426876" cy="8300627"/>
          </a:xfrm>
          <a:prstGeom prst="star5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44E11B-D6C0-096C-1F05-4CD5CD01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623275"/>
            <a:ext cx="8074815" cy="1092237"/>
          </a:xfrm>
        </p:spPr>
        <p:txBody>
          <a:bodyPr anchor="ctr">
            <a:normAutofit/>
          </a:bodyPr>
          <a:lstStyle/>
          <a:p>
            <a:r>
              <a:rPr lang="ru-RU" sz="5000" dirty="0"/>
              <a:t>Уровни</a:t>
            </a:r>
          </a:p>
        </p:txBody>
      </p:sp>
      <p:pic>
        <p:nvPicPr>
          <p:cNvPr id="7" name="Рисунок 6" descr="Отправить со сплошной заливкой">
            <a:extLst>
              <a:ext uri="{FF2B5EF4-FFF2-40B4-BE49-F238E27FC236}">
                <a16:creationId xmlns:a16="http://schemas.microsoft.com/office/drawing/2014/main" id="{F644B8BB-B364-44CF-85D4-AA705E734D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02764">
            <a:off x="9996241" y="4853836"/>
            <a:ext cx="914400" cy="914400"/>
          </a:xfrm>
          <a:prstGeom prst="rect">
            <a:avLst/>
          </a:prstGeom>
        </p:spPr>
      </p:pic>
      <p:sp>
        <p:nvSpPr>
          <p:cNvPr id="4" name="Звезда: 4 точки 3">
            <a:extLst>
              <a:ext uri="{FF2B5EF4-FFF2-40B4-BE49-F238E27FC236}">
                <a16:creationId xmlns:a16="http://schemas.microsoft.com/office/drawing/2014/main" id="{B8B74BB4-A697-4D00-953A-F34D699DB652}"/>
              </a:ext>
            </a:extLst>
          </p:cNvPr>
          <p:cNvSpPr/>
          <p:nvPr/>
        </p:nvSpPr>
        <p:spPr>
          <a:xfrm>
            <a:off x="209550" y="142875"/>
            <a:ext cx="647700" cy="79057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везда: 4 точки 8">
            <a:extLst>
              <a:ext uri="{FF2B5EF4-FFF2-40B4-BE49-F238E27FC236}">
                <a16:creationId xmlns:a16="http://schemas.microsoft.com/office/drawing/2014/main" id="{DC6D79B7-3E00-4F8D-8EFA-8C4248083AD9}"/>
              </a:ext>
            </a:extLst>
          </p:cNvPr>
          <p:cNvSpPr/>
          <p:nvPr/>
        </p:nvSpPr>
        <p:spPr>
          <a:xfrm>
            <a:off x="671195" y="681037"/>
            <a:ext cx="395605" cy="481013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200" y="1825625"/>
            <a:ext cx="2317694" cy="690998"/>
          </a:xfrm>
        </p:spPr>
        <p:txBody>
          <a:bodyPr/>
          <a:lstStyle/>
          <a:p>
            <a:r>
              <a:rPr lang="ru-RU" dirty="0"/>
              <a:t>1 уровень: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7523" y="1862619"/>
            <a:ext cx="126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 Уровень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34269" y="1855978"/>
            <a:ext cx="12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 уровень</a:t>
            </a:r>
          </a:p>
        </p:txBody>
      </p:sp>
      <p:pic>
        <p:nvPicPr>
          <p:cNvPr id="16" name="Рисунок 15" descr="Лягушка со сплошной заливкой">
            <a:extLst>
              <a:ext uri="{FF2B5EF4-FFF2-40B4-BE49-F238E27FC236}">
                <a16:creationId xmlns:a16="http://schemas.microsoft.com/office/drawing/2014/main" id="{A5499F7B-0D08-426F-B444-645368425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3629" y="1509070"/>
            <a:ext cx="1242051" cy="124205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5FF63B-3342-4959-8090-DFCCAADA79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5" y="2667587"/>
            <a:ext cx="3291840" cy="25584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8A1AB77-966A-4BD2-A822-A932811E2C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43" y="2663240"/>
            <a:ext cx="3234632" cy="255761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EA8F844-20B5-4741-8AC5-6D801F7305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49" y="2619982"/>
            <a:ext cx="3343899" cy="262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1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везда: 5 точек 4">
            <a:extLst>
              <a:ext uri="{FF2B5EF4-FFF2-40B4-BE49-F238E27FC236}">
                <a16:creationId xmlns:a16="http://schemas.microsoft.com/office/drawing/2014/main" id="{08ED600F-2ABD-4920-8B0E-F4A1AA7B20E1}"/>
              </a:ext>
            </a:extLst>
          </p:cNvPr>
          <p:cNvSpPr/>
          <p:nvPr/>
        </p:nvSpPr>
        <p:spPr>
          <a:xfrm rot="5045247">
            <a:off x="6724370" y="748348"/>
            <a:ext cx="5594419" cy="5151719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везда: 5 точек 3">
            <a:extLst>
              <a:ext uri="{FF2B5EF4-FFF2-40B4-BE49-F238E27FC236}">
                <a16:creationId xmlns:a16="http://schemas.microsoft.com/office/drawing/2014/main" id="{BC060B3B-8FB6-4CC8-AAC5-F2DD05656C04}"/>
              </a:ext>
            </a:extLst>
          </p:cNvPr>
          <p:cNvSpPr/>
          <p:nvPr/>
        </p:nvSpPr>
        <p:spPr>
          <a:xfrm rot="3676340">
            <a:off x="-230909" y="-1217408"/>
            <a:ext cx="8426876" cy="8300627"/>
          </a:xfrm>
          <a:prstGeom prst="star5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Финальное окно</a:t>
            </a:r>
          </a:p>
        </p:txBody>
      </p:sp>
      <p:pic>
        <p:nvPicPr>
          <p:cNvPr id="7" name="Рисунок 6" descr="Лягушка со сплошной заливкой">
            <a:extLst>
              <a:ext uri="{FF2B5EF4-FFF2-40B4-BE49-F238E27FC236}">
                <a16:creationId xmlns:a16="http://schemas.microsoft.com/office/drawing/2014/main" id="{B99328EE-BFBA-46D9-8007-41016EEE9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75" y="5443538"/>
            <a:ext cx="1485900" cy="1485900"/>
          </a:xfrm>
          <a:prstGeom prst="rect">
            <a:avLst/>
          </a:prstGeom>
        </p:spPr>
      </p:pic>
      <p:pic>
        <p:nvPicPr>
          <p:cNvPr id="8" name="Рисунок 7" descr="Падающая звезда со сплошной заливкой">
            <a:extLst>
              <a:ext uri="{FF2B5EF4-FFF2-40B4-BE49-F238E27FC236}">
                <a16:creationId xmlns:a16="http://schemas.microsoft.com/office/drawing/2014/main" id="{9A341DE3-4AE3-46C7-A5E8-712EB140C1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813743">
            <a:off x="10198546" y="118007"/>
            <a:ext cx="1621962" cy="1621962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38078F39-BA8D-4B09-80DF-3FBC37996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92" y="1318951"/>
            <a:ext cx="6431015" cy="5173924"/>
          </a:xfrm>
        </p:spPr>
      </p:pic>
    </p:spTree>
    <p:extLst>
      <p:ext uri="{BB962C8B-B14F-4D97-AF65-F5344CB8AC3E}">
        <p14:creationId xmlns:p14="http://schemas.microsoft.com/office/powerpoint/2010/main" val="308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везда: 5 точек 4">
            <a:extLst>
              <a:ext uri="{FF2B5EF4-FFF2-40B4-BE49-F238E27FC236}">
                <a16:creationId xmlns:a16="http://schemas.microsoft.com/office/drawing/2014/main" id="{08ED600F-2ABD-4920-8B0E-F4A1AA7B20E1}"/>
              </a:ext>
            </a:extLst>
          </p:cNvPr>
          <p:cNvSpPr/>
          <p:nvPr/>
        </p:nvSpPr>
        <p:spPr>
          <a:xfrm rot="5045247">
            <a:off x="6724370" y="748348"/>
            <a:ext cx="5594419" cy="5151719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везда: 5 точек 3">
            <a:extLst>
              <a:ext uri="{FF2B5EF4-FFF2-40B4-BE49-F238E27FC236}">
                <a16:creationId xmlns:a16="http://schemas.microsoft.com/office/drawing/2014/main" id="{BC060B3B-8FB6-4CC8-AAC5-F2DD05656C04}"/>
              </a:ext>
            </a:extLst>
          </p:cNvPr>
          <p:cNvSpPr/>
          <p:nvPr/>
        </p:nvSpPr>
        <p:spPr>
          <a:xfrm rot="3676340">
            <a:off x="-230909" y="-1217408"/>
            <a:ext cx="8426876" cy="8300627"/>
          </a:xfrm>
          <a:prstGeom prst="star5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Окно авторизации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5557EA9-994A-4CA7-B78F-73985929B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660" y="1348637"/>
            <a:ext cx="6674729" cy="5232825"/>
          </a:xfrm>
        </p:spPr>
      </p:pic>
      <p:pic>
        <p:nvPicPr>
          <p:cNvPr id="6" name="Рисунок 5" descr="Лягушка со сплошной заливкой">
            <a:extLst>
              <a:ext uri="{FF2B5EF4-FFF2-40B4-BE49-F238E27FC236}">
                <a16:creationId xmlns:a16="http://schemas.microsoft.com/office/drawing/2014/main" id="{28C3AB7A-26BE-4366-BEB4-4283554B6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975" y="5443538"/>
            <a:ext cx="1485900" cy="1485900"/>
          </a:xfrm>
          <a:prstGeom prst="rect">
            <a:avLst/>
          </a:prstGeom>
        </p:spPr>
      </p:pic>
      <p:pic>
        <p:nvPicPr>
          <p:cNvPr id="7" name="Рисунок 6" descr="Падающая звезда со сплошной заливкой">
            <a:extLst>
              <a:ext uri="{FF2B5EF4-FFF2-40B4-BE49-F238E27FC236}">
                <a16:creationId xmlns:a16="http://schemas.microsoft.com/office/drawing/2014/main" id="{52CA39C7-4C43-42B2-BF6D-02A57BBF79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813743">
            <a:off x="10198546" y="118007"/>
            <a:ext cx="1621962" cy="16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127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2">
      <a:dk1>
        <a:sysClr val="windowText" lastClr="000000"/>
      </a:dk1>
      <a:lt1>
        <a:srgbClr val="C5DBF2"/>
      </a:lt1>
      <a:dk2>
        <a:srgbClr val="143659"/>
      </a:dk2>
      <a:lt2>
        <a:srgbClr val="E8E8E8"/>
      </a:lt2>
      <a:accent1>
        <a:srgbClr val="156082"/>
      </a:accent1>
      <a:accent2>
        <a:srgbClr val="143659"/>
      </a:accent2>
      <a:accent3>
        <a:srgbClr val="196B24"/>
      </a:accent3>
      <a:accent4>
        <a:srgbClr val="0F9ED5"/>
      </a:accent4>
      <a:accent5>
        <a:srgbClr val="70485D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168</Words>
  <Application>Microsoft Office PowerPoint</Application>
  <PresentationFormat>Широкоэкранный</PresentationFormat>
  <Paragraphs>29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Arial Black</vt:lpstr>
      <vt:lpstr>Calibri</vt:lpstr>
      <vt:lpstr>Тема Office</vt:lpstr>
      <vt:lpstr>“Проклятье лягушачьего рыцаря“</vt:lpstr>
      <vt:lpstr>Презентация PowerPoint</vt:lpstr>
      <vt:lpstr>Используемые технологии</vt:lpstr>
      <vt:lpstr>Стартовое меню</vt:lpstr>
      <vt:lpstr>Выбор уровня</vt:lpstr>
      <vt:lpstr>Главный персонаж</vt:lpstr>
      <vt:lpstr>Уровни</vt:lpstr>
      <vt:lpstr>Финальное окно</vt:lpstr>
      <vt:lpstr> Окно авторизации</vt:lpstr>
      <vt:lpstr>Окно результатов</vt:lpstr>
      <vt:lpstr>Итоги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"Лордов лабиринт"</dc:title>
  <dc:creator>Татьяна</dc:creator>
  <cp:lastModifiedBy>Татьяна</cp:lastModifiedBy>
  <cp:revision>17</cp:revision>
  <dcterms:created xsi:type="dcterms:W3CDTF">2025-01-30T21:56:16Z</dcterms:created>
  <dcterms:modified xsi:type="dcterms:W3CDTF">2025-02-26T16:51:39Z</dcterms:modified>
</cp:coreProperties>
</file>